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21" r:id="rId4"/>
    <p:sldId id="258" r:id="rId5"/>
    <p:sldId id="308" r:id="rId6"/>
    <p:sldId id="315" r:id="rId7"/>
    <p:sldId id="263" r:id="rId8"/>
  </p:sldIdLst>
  <p:sldSz cx="12192000" cy="6858000"/>
  <p:notesSz cx="6858000" cy="9144000"/>
  <p:embeddedFontLs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等线" panose="02010600030101010101" pitchFamily="2" charset="-122"/>
      <p:regular r:id="rId14"/>
      <p:bold r:id="rId15"/>
    </p:embeddedFont>
    <p:embeddedFont>
      <p:font typeface="等线 Light" panose="02010600030101010101" pitchFamily="2" charset="-122"/>
      <p:regular r:id="rId16"/>
    </p:embeddedFont>
    <p:embeddedFont>
      <p:font typeface="仿宋" panose="02010609060101010101" pitchFamily="49" charset="-122"/>
      <p:regular r:id="rId17"/>
    </p:embeddedFont>
    <p:embeddedFont>
      <p:font typeface="黑体" panose="02010609060101010101" pitchFamily="49" charset="-122"/>
      <p:regular r:id="rId18"/>
    </p:embeddedFont>
    <p:embeddedFont>
      <p:font typeface="楷体" panose="02010609060101010101" pitchFamily="49" charset="-122"/>
      <p:regular r:id="rId19"/>
    </p:embeddedFont>
    <p:embeddedFont>
      <p:font typeface="隶书" panose="02010509060101010101" pitchFamily="49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20" autoAdjust="0"/>
  </p:normalViewPr>
  <p:slideViewPr>
    <p:cSldViewPr snapToGrid="0">
      <p:cViewPr varScale="1">
        <p:scale>
          <a:sx n="103" d="100"/>
          <a:sy n="103" d="100"/>
        </p:scale>
        <p:origin x="1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gs" Target="tags/tag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05BFC-138A-4582-88D2-A07C6815F35F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F71E2-225C-442D-843A-839F4B6DC3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F71E2-225C-442D-843A-839F4B6DC37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F71E2-225C-442D-843A-839F4B6DC37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F71E2-225C-442D-843A-839F4B6DC37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F71E2-225C-442D-843A-839F4B6DC37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F71E2-225C-442D-843A-839F4B6DC37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F71E2-225C-442D-843A-839F4B6DC37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F71E2-225C-442D-843A-839F4B6DC37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0E00-B9A0-4EF6-8F71-C488830CADF6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85B31-FFC9-45B3-BA7B-B260DC255B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image" Target="../media/image3.jpe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7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3" Type="http://schemas.openxmlformats.org/officeDocument/2006/relationships/tags" Target="../tags/tag23.xml"/><Relationship Id="rId21" Type="http://schemas.openxmlformats.org/officeDocument/2006/relationships/notesSlide" Target="../notesSlides/notesSlide6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5.svg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3124892" y="2891222"/>
            <a:ext cx="6340515" cy="1569216"/>
            <a:chOff x="2895407" y="2489398"/>
            <a:chExt cx="6339840" cy="1569085"/>
          </a:xfrm>
        </p:grpSpPr>
        <p:sp>
          <p:nvSpPr>
            <p:cNvPr id="5" name="文本框 4"/>
            <p:cNvSpPr txBox="1"/>
            <p:nvPr/>
          </p:nvSpPr>
          <p:spPr>
            <a:xfrm>
              <a:off x="2956738" y="2489398"/>
              <a:ext cx="184711" cy="830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48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787279" y="3428665"/>
              <a:ext cx="4617437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23"/>
            <p:cNvSpPr>
              <a:spLocks noChangeArrowheads="1"/>
            </p:cNvSpPr>
            <p:nvPr/>
          </p:nvSpPr>
          <p:spPr bwMode="auto">
            <a:xfrm>
              <a:off x="2895407" y="3657163"/>
              <a:ext cx="6339840" cy="401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zh-CN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  </a:t>
              </a:r>
              <a:r>
                <a: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小组成员</a:t>
              </a:r>
              <a:r>
                <a: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 </a:t>
              </a:r>
              <a:r>
                <a: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周晨翔</a:t>
              </a:r>
              <a:r>
                <a: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朱湘粤</a:t>
              </a:r>
              <a:r>
                <a: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张佳庆</a:t>
              </a:r>
              <a:r>
                <a: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何雨庭</a:t>
              </a:r>
              <a:r>
                <a: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法路</a:t>
              </a:r>
              <a:r>
                <a: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57720" y="2831137"/>
            <a:ext cx="41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点餐速达小车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79907" y="2011770"/>
            <a:ext cx="3464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肴</a:t>
            </a:r>
            <a:r>
              <a:rPr lang="zh-CN" altLang="en-US" sz="48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途向导：</a:t>
            </a:r>
            <a:endParaRPr lang="zh-CN" altLang="en-US" sz="48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50493" y="411455"/>
            <a:ext cx="10291011" cy="60350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40865" y="2508250"/>
            <a:ext cx="8536940" cy="2773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/>
            <a:r>
              <a:rPr lang="zh-CN" altLang="zh-CN" sz="2000" kern="1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小组的目标是利用树莓派制作一辆智能避障循迹小车，主要应用于餐馆点菜送餐服务。传统的点菜送餐方式需要人工操作，效率低下且容易出错。而我们的小车能够自动行驶，根据预设的路径准确送达顾客点菜的位置，大大提高了送餐效率和准确性。我们的智能小车可以提高送餐效率，减少人力成本，提升顾客体验。特别是在繁忙的用餐高峰期，小车可以有效缓解人手不足的情况，保证顾客用餐体验。</a:t>
            </a:r>
            <a:r>
              <a:rPr lang="zh-CN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此外，我们还加入了点菜功能，顾客可以通过小</a:t>
            </a: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进行点菜，小车会根据顾客的选择自动前往厨房取餐，并送到</a:t>
            </a: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客人面前</a:t>
            </a:r>
            <a:r>
              <a:rPr lang="zh-CN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，实现智能送餐。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219075"/>
            <a:ext cx="12190730" cy="1804035"/>
            <a:chOff x="0" y="345"/>
            <a:chExt cx="19198" cy="2841"/>
          </a:xfrm>
        </p:grpSpPr>
        <p:sp>
          <p:nvSpPr>
            <p:cNvPr id="5" name="文本框 4"/>
            <p:cNvSpPr txBox="1"/>
            <p:nvPr/>
          </p:nvSpPr>
          <p:spPr>
            <a:xfrm>
              <a:off x="0" y="345"/>
              <a:ext cx="19199" cy="254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600" b="1" dirty="0">
                  <a:solidFill>
                    <a:schemeClr val="bg2">
                      <a:lumMod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应用场景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6714" y="3186"/>
              <a:ext cx="5848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当下技术与应用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71805" y="2310130"/>
            <a:ext cx="4838065" cy="361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526" y="629417"/>
            <a:ext cx="12191365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当下应用技术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4263281" y="2023018"/>
            <a:ext cx="3713565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04205" y="2213610"/>
            <a:ext cx="5865495" cy="5462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/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LAM是餐饮配送机器人定位导航的核心技术，主要用于解决移动机器人在未知环境下运行时定位、制图与路径规划的问题。与GPS等技术相比，SLAM技术在室内定位导航领域具备明显优势，是餐饮配送机器人实现智能避障和路径优化的核心技术。SLAM主要分为激光SLAM和视觉SLAM两类。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传感器融合保障高精度、快响应的运行能力，成为餐饮配送机器人行业发展新趋势。传感器是获取外界信息的主要途径和手段。机器人通过传感设备感知周围环境，同时依赖SLAM、机器视觉、语音交互等技术，实现导航避障、运动控制、智能语音等功能。不同传感器的原理、功能各不相同，在复杂的餐厅场景下可以发挥各自独特优势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342515" y="4285615"/>
            <a:ext cx="2522220" cy="737235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43137"/>
              </a:srgbClr>
            </a:outerShdw>
          </a:effectLst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隶书" panose="02010509060101010101" charset="-122"/>
                <a:ea typeface="隶书" panose="02010509060101010101" charset="-122"/>
              </a:rPr>
              <a:t>自动避障</a:t>
            </a:r>
            <a:r>
              <a:rPr lang="en-US" altLang="zh-CN" sz="2800" b="1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</a:t>
            </a:r>
            <a:endParaRPr lang="zh-CN" altLang="en-US" sz="2800" b="1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5384800" y="2125346"/>
            <a:ext cx="2838622" cy="637675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43137"/>
              </a:srgbClr>
            </a:outerShdw>
          </a:effectLst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bg2">
                    <a:lumMod val="2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   循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迹</a:t>
            </a:r>
            <a:endParaRPr lang="zh-CN" altLang="en-US" sz="2800" b="1" dirty="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9453245" y="3429000"/>
            <a:ext cx="2522220" cy="737235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43137"/>
              </a:srgbClr>
            </a:outerShdw>
          </a:effectLst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隶书" panose="02010509060101010101" charset="-122"/>
                <a:ea typeface="隶书" panose="02010509060101010101" charset="-122"/>
              </a:rPr>
              <a:t>点菜功能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26" y="629417"/>
            <a:ext cx="12191365" cy="1393601"/>
            <a:chOff x="526" y="629417"/>
            <a:chExt cx="12191365" cy="1393601"/>
          </a:xfrm>
        </p:grpSpPr>
        <p:sp>
          <p:nvSpPr>
            <p:cNvPr id="24" name="文本框 23"/>
            <p:cNvSpPr txBox="1"/>
            <p:nvPr/>
          </p:nvSpPr>
          <p:spPr>
            <a:xfrm>
              <a:off x="526" y="629417"/>
              <a:ext cx="12191365" cy="11068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2">
                      <a:lumMod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功能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4263281" y="2023018"/>
              <a:ext cx="371356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任意多边形 11"/>
          <p:cNvSpPr/>
          <p:nvPr/>
        </p:nvSpPr>
        <p:spPr>
          <a:xfrm>
            <a:off x="0" y="3251200"/>
            <a:ext cx="12192000" cy="2738755"/>
          </a:xfrm>
          <a:custGeom>
            <a:avLst/>
            <a:gdLst>
              <a:gd name="connisteX0" fmla="*/ 0 w 10972165"/>
              <a:gd name="connsiteY0" fmla="*/ 1325270 h 1636420"/>
              <a:gd name="connisteX1" fmla="*/ 5511800 w 10972165"/>
              <a:gd name="connsiteY1" fmla="*/ 2565 h 1636420"/>
              <a:gd name="connisteX2" fmla="*/ 10972165 w 10972165"/>
              <a:gd name="connsiteY2" fmla="*/ 1636420 h 1636420"/>
              <a:gd name="connisteX3" fmla="*/ 12515215 w 10972165"/>
              <a:gd name="connsiteY3" fmla="*/ 1766595 h 16364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972165" h="1636420">
                <a:moveTo>
                  <a:pt x="0" y="1325270"/>
                </a:moveTo>
                <a:cubicBezTo>
                  <a:pt x="993140" y="1028090"/>
                  <a:pt x="3317240" y="-59665"/>
                  <a:pt x="5511800" y="2565"/>
                </a:cubicBezTo>
                <a:cubicBezTo>
                  <a:pt x="7706360" y="64795"/>
                  <a:pt x="9571355" y="1283360"/>
                  <a:pt x="10972165" y="1636420"/>
                </a:cubicBezTo>
              </a:path>
            </a:pathLst>
          </a:custGeom>
          <a:noFill/>
          <a:ln w="28575" cmpd="sng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68000">
                  <a:srgbClr val="0070C0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433320" y="3776980"/>
            <a:ext cx="623570" cy="55816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01</a:t>
            </a:r>
          </a:p>
        </p:txBody>
      </p:sp>
      <p:sp>
        <p:nvSpPr>
          <p:cNvPr id="23" name="椭圆 22"/>
          <p:cNvSpPr/>
          <p:nvPr/>
        </p:nvSpPr>
        <p:spPr>
          <a:xfrm>
            <a:off x="9335770" y="4285615"/>
            <a:ext cx="623570" cy="55816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03</a:t>
            </a:r>
            <a:endParaRPr lang="en-US" altLang="zh-CN"/>
          </a:p>
        </p:txBody>
      </p:sp>
      <p:sp>
        <p:nvSpPr>
          <p:cNvPr id="26" name="椭圆 25"/>
          <p:cNvSpPr/>
          <p:nvPr/>
        </p:nvSpPr>
        <p:spPr>
          <a:xfrm>
            <a:off x="5980430" y="2993390"/>
            <a:ext cx="623570" cy="55816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02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animBg="1"/>
      <p:bldP spid="19" grpId="0" bldLvl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161925"/>
            <a:ext cx="12192635" cy="1614805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43137"/>
              </a:srgbClr>
            </a:outerShdw>
          </a:effectLst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b="1" dirty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</a:t>
            </a:r>
          </a:p>
        </p:txBody>
      </p:sp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8087360" y="3283585"/>
            <a:ext cx="3028315" cy="37719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5" name="组合 24"/>
          <p:cNvGrpSpPr/>
          <p:nvPr>
            <p:custDataLst>
              <p:tags r:id="rId2"/>
            </p:custDataLst>
          </p:nvPr>
        </p:nvGrpSpPr>
        <p:grpSpPr>
          <a:xfrm>
            <a:off x="1056005" y="1500505"/>
            <a:ext cx="2802255" cy="2279650"/>
            <a:chOff x="1293147" y="2406065"/>
            <a:chExt cx="2802319" cy="2279877"/>
          </a:xfrm>
        </p:grpSpPr>
        <p:sp>
          <p:nvSpPr>
            <p:cNvPr id="6" name="文本框 5"/>
            <p:cNvSpPr txBox="1"/>
            <p:nvPr>
              <p:custDataLst>
                <p:tags r:id="rId13"/>
              </p:custDataLst>
            </p:nvPr>
          </p:nvSpPr>
          <p:spPr>
            <a:xfrm>
              <a:off x="1938241" y="2406065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自动避障</a:t>
              </a:r>
            </a:p>
          </p:txBody>
        </p:sp>
        <p:cxnSp>
          <p:nvCxnSpPr>
            <p:cNvPr id="7" name="直接连接符 6"/>
            <p:cNvCxnSpPr/>
            <p:nvPr>
              <p:custDataLst>
                <p:tags r:id="rId14"/>
              </p:custDataLst>
            </p:nvPr>
          </p:nvCxnSpPr>
          <p:spPr>
            <a:xfrm flipH="1">
              <a:off x="2100469" y="3111891"/>
              <a:ext cx="1296502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15"/>
              </p:custDataLst>
            </p:nvPr>
          </p:nvSpPr>
          <p:spPr>
            <a:xfrm>
              <a:off x="1293147" y="3173990"/>
              <a:ext cx="2802319" cy="15119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在树莓派智能小车的角落安装超声波传感器，用于实时监测周围障碍物的距离，确保全方位避障</a:t>
              </a:r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</a:p>
          </p:txBody>
        </p:sp>
      </p:grp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8307705" y="1393825"/>
            <a:ext cx="2552065" cy="1951355"/>
            <a:chOff x="7823" y="2178"/>
            <a:chExt cx="4019" cy="3073"/>
          </a:xfrm>
        </p:grpSpPr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8557" y="2178"/>
              <a:ext cx="2553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循迹模块</a:t>
              </a:r>
            </a:p>
          </p:txBody>
        </p:sp>
        <p:cxnSp>
          <p:nvCxnSpPr>
            <p:cNvPr id="19" name="直接连接符 18"/>
            <p:cNvCxnSpPr/>
            <p:nvPr>
              <p:custDataLst>
                <p:tags r:id="rId11"/>
              </p:custDataLst>
            </p:nvPr>
          </p:nvCxnSpPr>
          <p:spPr>
            <a:xfrm flipH="1">
              <a:off x="8812" y="3247"/>
              <a:ext cx="2042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>
              <p:custDataLst>
                <p:tags r:id="rId12"/>
              </p:custDataLst>
            </p:nvPr>
          </p:nvSpPr>
          <p:spPr>
            <a:xfrm>
              <a:off x="7823" y="3452"/>
              <a:ext cx="4019" cy="179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6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循迹技术允许小车沿着预设的路径（如黑色胶布轨道）自动行驶。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197610" y="4036060"/>
            <a:ext cx="2608580" cy="2400300"/>
            <a:chOff x="13012" y="3789"/>
            <a:chExt cx="4108" cy="3780"/>
          </a:xfrm>
        </p:grpSpPr>
        <p:sp>
          <p:nvSpPr>
            <p:cNvPr id="21" name="文本框 20"/>
            <p:cNvSpPr txBox="1"/>
            <p:nvPr>
              <p:custDataLst>
                <p:tags r:id="rId7"/>
              </p:custDataLst>
            </p:nvPr>
          </p:nvSpPr>
          <p:spPr>
            <a:xfrm>
              <a:off x="13780" y="3789"/>
              <a:ext cx="2553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点菜功能</a:t>
              </a:r>
            </a:p>
          </p:txBody>
        </p:sp>
        <p:cxnSp>
          <p:nvCxnSpPr>
            <p:cNvPr id="22" name="直接连接符 21"/>
            <p:cNvCxnSpPr/>
            <p:nvPr>
              <p:custDataLst>
                <p:tags r:id="rId8"/>
              </p:custDataLst>
            </p:nvPr>
          </p:nvCxnSpPr>
          <p:spPr>
            <a:xfrm flipH="1">
              <a:off x="14036" y="4901"/>
              <a:ext cx="2042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3012" y="5188"/>
              <a:ext cx="4108" cy="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zh-CN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顾客可以通过小程序进行点菜，小车会根据顾客的选择自动前往厨房取餐，实现智能送餐。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7" name="图片 16" descr="QQ图片20241006171144"/>
          <p:cNvPicPr>
            <a:picLocks noChangeAspect="1"/>
          </p:cNvPicPr>
          <p:nvPr/>
        </p:nvPicPr>
        <p:blipFill>
          <a:blip r:embed="rId18"/>
          <a:srcRect l="14212" r="10027"/>
          <a:stretch>
            <a:fillRect/>
          </a:stretch>
        </p:blipFill>
        <p:spPr>
          <a:xfrm>
            <a:off x="4078605" y="1917065"/>
            <a:ext cx="4008755" cy="37433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07" h="4395">
                <a:moveTo>
                  <a:pt x="2354" y="0"/>
                </a:moveTo>
                <a:cubicBezTo>
                  <a:pt x="3653" y="0"/>
                  <a:pt x="4707" y="1045"/>
                  <a:pt x="4707" y="2334"/>
                </a:cubicBezTo>
                <a:cubicBezTo>
                  <a:pt x="4707" y="3220"/>
                  <a:pt x="4209" y="3990"/>
                  <a:pt x="3475" y="4385"/>
                </a:cubicBezTo>
                <a:lnTo>
                  <a:pt x="3457" y="4395"/>
                </a:lnTo>
                <a:lnTo>
                  <a:pt x="1250" y="4395"/>
                </a:lnTo>
                <a:lnTo>
                  <a:pt x="1232" y="4385"/>
                </a:lnTo>
                <a:cubicBezTo>
                  <a:pt x="498" y="3990"/>
                  <a:pt x="0" y="3220"/>
                  <a:pt x="0" y="2334"/>
                </a:cubicBezTo>
                <a:cubicBezTo>
                  <a:pt x="0" y="1045"/>
                  <a:pt x="1054" y="0"/>
                  <a:pt x="2354" y="0"/>
                </a:cubicBez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E88B2C-B1B3-BB1B-315A-3AE33FF3A04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73258" y="37763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远程控制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E5FFB4-FF42-F20C-2BA3-ED5FFE90FFA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262397" y="4335711"/>
            <a:ext cx="2552065" cy="15119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远程控制服务允许通过无线网络远程控制小车，实现对小车的实时控制，包括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移</a:t>
            </a:r>
            <a:r>
              <a:rPr lang="zh-CN" altLang="zh-CN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动、转向等操作。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>
            <p:custDataLst>
              <p:tags r:id="rId1"/>
            </p:custDataLst>
          </p:nvPr>
        </p:nvGrpSpPr>
        <p:grpSpPr>
          <a:xfrm>
            <a:off x="860425" y="514350"/>
            <a:ext cx="1833880" cy="5311426"/>
            <a:chOff x="1355" y="810"/>
            <a:chExt cx="2888" cy="8280"/>
          </a:xfrm>
        </p:grpSpPr>
        <p:sp>
          <p:nvSpPr>
            <p:cNvPr id="2" name="椭圆 1"/>
            <p:cNvSpPr/>
            <p:nvPr>
              <p:custDataLst>
                <p:tags r:id="rId17"/>
              </p:custDataLst>
            </p:nvPr>
          </p:nvSpPr>
          <p:spPr>
            <a:xfrm>
              <a:off x="1612" y="810"/>
              <a:ext cx="2405" cy="24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周晨翔</a:t>
              </a:r>
            </a:p>
          </p:txBody>
        </p:sp>
        <p:sp>
          <p:nvSpPr>
            <p:cNvPr id="15" name="圆角矩形 14"/>
            <p:cNvSpPr/>
            <p:nvPr>
              <p:custDataLst>
                <p:tags r:id="rId18"/>
              </p:custDataLst>
            </p:nvPr>
          </p:nvSpPr>
          <p:spPr>
            <a:xfrm>
              <a:off x="1355" y="3995"/>
              <a:ext cx="2888" cy="5095"/>
            </a:xfrm>
            <a:prstGeom prst="roundRect">
              <a:avLst>
                <a:gd name="adj" fmla="val 13972"/>
              </a:avLst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bIns="144145" rtlCol="0" anchor="ctr">
              <a:spAutoFit/>
            </a:bodyPr>
            <a:lstStyle/>
            <a:p>
              <a:pPr algn="ctr"/>
              <a:endParaRPr lang="en-US" altLang="zh-CN" sz="2400" b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</a:rPr>
                <a:t>循迹模块</a:t>
              </a:r>
              <a:endParaRPr lang="en-US" altLang="zh-CN" sz="2400" b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pPr algn="ctr"/>
              <a:r>
                <a:rPr lang="en-US" altLang="zh-CN" sz="1600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</a:p>
            <a:p>
              <a:pPr algn="ctr"/>
              <a:endParaRPr lang="en-US" altLang="zh-CN" sz="1600" kern="100" dirty="0">
                <a:solidFill>
                  <a:schemeClr val="tx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zh-CN" sz="1600" kern="100" dirty="0">
                  <a:solidFill>
                    <a:schemeClr val="tx1"/>
                  </a:solidFill>
                  <a:effectLst/>
                  <a:latin typeface="隶书" panose="02010509060101010101" pitchFamily="49" charset="-122"/>
                  <a:ea typeface="隶书" panose="02010509060101010101" pitchFamily="49" charset="-122"/>
                  <a:cs typeface="Times New Roman" panose="02020603050405020304" pitchFamily="18" charset="0"/>
                </a:rPr>
                <a:t>通过传感器（如红外传感器）识别地面轨迹，实现小车沿轨迹运动。</a:t>
              </a:r>
              <a:endParaRPr lang="en-US" altLang="zh-CN" sz="1600" kern="100" dirty="0">
                <a:solidFill>
                  <a:schemeClr val="tx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1600" kern="1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zh-CN" altLang="en-US" sz="16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charset="-122"/>
              </a:endParaRPr>
            </a:p>
          </p:txBody>
        </p:sp>
        <p:pic>
          <p:nvPicPr>
            <p:cNvPr id="21" name="图片 20" descr="333438303935353b333633373433383bbcfdcdb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2">
              <a:alphaModFix amt="7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400000">
              <a:off x="2202" y="3061"/>
              <a:ext cx="1194" cy="1501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3030220" y="514350"/>
            <a:ext cx="1835150" cy="6229985"/>
            <a:chOff x="4772" y="810"/>
            <a:chExt cx="2890" cy="9811"/>
          </a:xfrm>
        </p:grpSpPr>
        <p:sp>
          <p:nvSpPr>
            <p:cNvPr id="11" name="椭圆 10"/>
            <p:cNvSpPr/>
            <p:nvPr>
              <p:custDataLst>
                <p:tags r:id="rId14"/>
              </p:custDataLst>
            </p:nvPr>
          </p:nvSpPr>
          <p:spPr>
            <a:xfrm>
              <a:off x="5015" y="810"/>
              <a:ext cx="2405" cy="24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0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朱湘粤</a:t>
              </a:r>
            </a:p>
          </p:txBody>
        </p:sp>
        <p:sp>
          <p:nvSpPr>
            <p:cNvPr id="16" name="圆角矩形 15"/>
            <p:cNvSpPr/>
            <p:nvPr>
              <p:custDataLst>
                <p:tags r:id="rId15"/>
              </p:custDataLst>
            </p:nvPr>
          </p:nvSpPr>
          <p:spPr>
            <a:xfrm>
              <a:off x="4772" y="4145"/>
              <a:ext cx="2890" cy="64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bIns="144145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  <a:sym typeface="+mn-ea"/>
                </a:rPr>
                <a:t>远程控制 模块</a:t>
              </a:r>
              <a:endParaRPr lang="en-US" altLang="zh-CN" sz="2400" b="1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1600" dirty="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  <a:sym typeface="+mn-ea"/>
                </a:rPr>
                <a:t>将小车的所有硬件模块进行组装与连线，并负责整体项目的硬件集成。 </a:t>
              </a:r>
            </a:p>
          </p:txBody>
        </p:sp>
        <p:pic>
          <p:nvPicPr>
            <p:cNvPr id="22" name="图片 21" descr="333438303935353b333633373433383bbcfdcdb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>
              <a:alphaModFix amt="7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400000">
              <a:off x="5619" y="3132"/>
              <a:ext cx="1194" cy="1501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>
            <p:custDataLst>
              <p:tags r:id="rId2"/>
            </p:custDataLst>
          </p:nvPr>
        </p:nvGrpSpPr>
        <p:grpSpPr>
          <a:xfrm>
            <a:off x="5200015" y="514350"/>
            <a:ext cx="1835150" cy="6229350"/>
            <a:chOff x="8189" y="810"/>
            <a:chExt cx="2890" cy="9810"/>
          </a:xfrm>
        </p:grpSpPr>
        <p:sp>
          <p:nvSpPr>
            <p:cNvPr id="12" name="椭圆 11"/>
            <p:cNvSpPr/>
            <p:nvPr>
              <p:custDataLst>
                <p:tags r:id="rId11"/>
              </p:custDataLst>
            </p:nvPr>
          </p:nvSpPr>
          <p:spPr>
            <a:xfrm>
              <a:off x="8418" y="810"/>
              <a:ext cx="2405" cy="24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0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张佳庆</a:t>
              </a:r>
              <a:endParaRPr lang="zh-CN" altLang="en-US">
                <a:sym typeface="+mn-ea"/>
              </a:endParaRPr>
            </a:p>
          </p:txBody>
        </p:sp>
        <p:sp>
          <p:nvSpPr>
            <p:cNvPr id="19" name="圆角矩形 18"/>
            <p:cNvSpPr/>
            <p:nvPr>
              <p:custDataLst>
                <p:tags r:id="rId12"/>
              </p:custDataLst>
            </p:nvPr>
          </p:nvSpPr>
          <p:spPr>
            <a:xfrm>
              <a:off x="8189" y="4146"/>
              <a:ext cx="2890" cy="64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bIns="144145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  <a:sym typeface="+mn-ea"/>
                </a:rPr>
                <a:t>自动避障模块</a:t>
              </a:r>
            </a:p>
            <a:p>
              <a:pPr lvl="0" algn="l">
                <a:buClrTx/>
                <a:buSzTx/>
                <a:buFontTx/>
              </a:pPr>
              <a:endParaRPr lang="en-US" altLang="zh-CN" sz="16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lang="zh-CN" altLang="en-US" sz="1600" dirty="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  <a:sym typeface="+mn-ea"/>
                </a:rPr>
                <a:t>该模块利用传感器实时监测环境，自动识别并规避前方障碍物，确保设备安全通行。</a:t>
              </a:r>
            </a:p>
          </p:txBody>
        </p:sp>
        <p:pic>
          <p:nvPicPr>
            <p:cNvPr id="23" name="图片 22" descr="333438303935353b333633373433383bbcfdcdb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2">
              <a:alphaModFix amt="7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400000">
              <a:off x="9036" y="3132"/>
              <a:ext cx="1194" cy="1501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>
            <p:custDataLst>
              <p:tags r:id="rId3"/>
            </p:custDataLst>
          </p:nvPr>
        </p:nvGrpSpPr>
        <p:grpSpPr>
          <a:xfrm>
            <a:off x="7369810" y="514350"/>
            <a:ext cx="1835150" cy="6229350"/>
            <a:chOff x="11606" y="810"/>
            <a:chExt cx="2890" cy="9810"/>
          </a:xfrm>
        </p:grpSpPr>
        <p:sp>
          <p:nvSpPr>
            <p:cNvPr id="13" name="椭圆 12"/>
            <p:cNvSpPr/>
            <p:nvPr>
              <p:custDataLst>
                <p:tags r:id="rId8"/>
              </p:custDataLst>
            </p:nvPr>
          </p:nvSpPr>
          <p:spPr>
            <a:xfrm>
              <a:off x="11821" y="810"/>
              <a:ext cx="2405" cy="24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0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何雨庭</a:t>
              </a:r>
              <a:endParaRPr lang="zh-CN" altLang="en-US">
                <a:sym typeface="+mn-ea"/>
              </a:endParaRPr>
            </a:p>
          </p:txBody>
        </p:sp>
        <p:sp>
          <p:nvSpPr>
            <p:cNvPr id="18" name="圆角矩形 17"/>
            <p:cNvSpPr/>
            <p:nvPr>
              <p:custDataLst>
                <p:tags r:id="rId9"/>
              </p:custDataLst>
            </p:nvPr>
          </p:nvSpPr>
          <p:spPr>
            <a:xfrm>
              <a:off x="11606" y="4146"/>
              <a:ext cx="2890" cy="64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bIns="144145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  <a:sym typeface="+mn-ea"/>
                </a:rPr>
                <a:t>点菜模块</a:t>
              </a:r>
            </a:p>
            <a:p>
              <a:pPr lvl="0" algn="l">
                <a:buClrTx/>
                <a:buSzTx/>
                <a:buFontTx/>
              </a:pPr>
              <a:endParaRPr lang="en-US" altLang="zh-CN" sz="16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lang="zh-CN" altLang="en-US" sz="1600" dirty="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  <a:sym typeface="+mn-ea"/>
                </a:rPr>
                <a:t>负责点菜模块的开发，编写点菜功能的代码，并将其与后台系统进行数据传输。</a:t>
              </a:r>
            </a:p>
          </p:txBody>
        </p:sp>
        <p:pic>
          <p:nvPicPr>
            <p:cNvPr id="24" name="图片 23" descr="333438303935353b333633373433383bbcfdcdb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alphaModFix amt="7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400000">
              <a:off x="12453" y="3132"/>
              <a:ext cx="1194" cy="1501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>
            <p:custDataLst>
              <p:tags r:id="rId4"/>
            </p:custDataLst>
          </p:nvPr>
        </p:nvGrpSpPr>
        <p:grpSpPr>
          <a:xfrm>
            <a:off x="9539605" y="514350"/>
            <a:ext cx="1835150" cy="6203315"/>
            <a:chOff x="15023" y="810"/>
            <a:chExt cx="2890" cy="9769"/>
          </a:xfrm>
        </p:grpSpPr>
        <p:sp>
          <p:nvSpPr>
            <p:cNvPr id="14" name="椭圆 13"/>
            <p:cNvSpPr/>
            <p:nvPr>
              <p:custDataLst>
                <p:tags r:id="rId5"/>
              </p:custDataLst>
            </p:nvPr>
          </p:nvSpPr>
          <p:spPr>
            <a:xfrm>
              <a:off x="15224" y="810"/>
              <a:ext cx="2405" cy="24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0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法路</a:t>
              </a:r>
              <a:endParaRPr lang="zh-CN" altLang="en-US">
                <a:sym typeface="+mn-ea"/>
              </a:endParaRPr>
            </a:p>
          </p:txBody>
        </p:sp>
        <p:sp>
          <p:nvSpPr>
            <p:cNvPr id="17" name="圆角矩形 16"/>
            <p:cNvSpPr/>
            <p:nvPr>
              <p:custDataLst>
                <p:tags r:id="rId6"/>
              </p:custDataLst>
            </p:nvPr>
          </p:nvSpPr>
          <p:spPr>
            <a:xfrm>
              <a:off x="15023" y="4145"/>
              <a:ext cx="2890" cy="64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bIns="144145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  <a:sym typeface="+mn-ea"/>
                </a:rPr>
                <a:t>小车核心运动模块</a:t>
              </a:r>
            </a:p>
            <a:p>
              <a:pPr lvl="0" algn="l">
                <a:buClrTx/>
                <a:buSzTx/>
                <a:buFontTx/>
              </a:pPr>
              <a:endParaRPr lang="en-US" altLang="zh-CN" sz="1600" dirty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lang="zh-CN" altLang="en-US" sz="1600" dirty="0">
                  <a:solidFill>
                    <a:schemeClr val="tx1"/>
                  </a:solidFill>
                  <a:latin typeface="隶书" panose="02010509060101010101" charset="-122"/>
                  <a:ea typeface="隶书" panose="02010509060101010101" charset="-122"/>
                  <a:sym typeface="+mn-ea"/>
                </a:rPr>
                <a:t>实现小车的基础运动功能，如前进、后退、左转、右转、停止等。</a:t>
              </a:r>
            </a:p>
          </p:txBody>
        </p:sp>
        <p:pic>
          <p:nvPicPr>
            <p:cNvPr id="25" name="图片 24" descr="333438303935353b333633373433383bbcfdcdb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>
              <a:alphaModFix amt="7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400000">
              <a:off x="15870" y="3132"/>
              <a:ext cx="1194" cy="15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1782445"/>
            <a:ext cx="12192635" cy="407860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35" y="2117725"/>
            <a:ext cx="12192000" cy="2800985"/>
            <a:chOff x="1" y="3335"/>
            <a:chExt cx="19200" cy="4411"/>
          </a:xfrm>
        </p:grpSpPr>
        <p:grpSp>
          <p:nvGrpSpPr>
            <p:cNvPr id="3" name="组合 2"/>
            <p:cNvGrpSpPr/>
            <p:nvPr/>
          </p:nvGrpSpPr>
          <p:grpSpPr>
            <a:xfrm>
              <a:off x="6001" y="3335"/>
              <a:ext cx="7272" cy="1584"/>
              <a:chOff x="3810946" y="1962368"/>
              <a:chExt cx="4617437" cy="100573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4027518" y="1962368"/>
                <a:ext cx="41356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800" dirty="0">
                    <a:solidFill>
                      <a:schemeClr val="bg2">
                        <a:lumMod val="2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感谢您的观看</a:t>
                </a: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3810946" y="2968100"/>
                <a:ext cx="4617437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文本框 1"/>
            <p:cNvSpPr txBox="1"/>
            <p:nvPr/>
          </p:nvSpPr>
          <p:spPr>
            <a:xfrm>
              <a:off x="1" y="5572"/>
              <a:ext cx="19200" cy="21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3200">
                  <a:latin typeface="Georgia" panose="02040502050405020303" charset="0"/>
                  <a:ea typeface="隶书" panose="02010509060101010101" charset="-122"/>
                  <a:cs typeface="Georgia" panose="02040502050405020303" charset="0"/>
                </a:rPr>
                <a:t>Thank</a:t>
              </a:r>
              <a:r>
                <a:rPr lang="en-US" altLang="zh-CN" sz="3200">
                  <a:latin typeface="Georgia" panose="02040502050405020303" charset="0"/>
                  <a:ea typeface="隶书" panose="02010509060101010101" charset="-122"/>
                  <a:cs typeface="Georgia" panose="02040502050405020303" charset="0"/>
                </a:rPr>
                <a:t> </a:t>
              </a:r>
              <a:r>
                <a:rPr lang="zh-CN" altLang="en-US" sz="3200">
                  <a:latin typeface="Georgia" panose="02040502050405020303" charset="0"/>
                  <a:ea typeface="隶书" panose="02010509060101010101" charset="-122"/>
                  <a:cs typeface="Georgia" panose="02040502050405020303" charset="0"/>
                </a:rPr>
                <a:t> you </a:t>
              </a:r>
              <a:r>
                <a:rPr lang="en-US" altLang="zh-CN" sz="3200">
                  <a:latin typeface="Georgia" panose="02040502050405020303" charset="0"/>
                  <a:ea typeface="隶书" panose="02010509060101010101" charset="-122"/>
                  <a:cs typeface="Georgia" panose="02040502050405020303" charset="0"/>
                </a:rPr>
                <a:t> </a:t>
              </a:r>
              <a:r>
                <a:rPr lang="zh-CN" altLang="en-US" sz="3200">
                  <a:latin typeface="Georgia" panose="02040502050405020303" charset="0"/>
                  <a:ea typeface="隶书" panose="02010509060101010101" charset="-122"/>
                  <a:cs typeface="Georgia" panose="02040502050405020303" charset="0"/>
                </a:rPr>
                <a:t>for</a:t>
              </a:r>
              <a:r>
                <a:rPr lang="en-US" altLang="zh-CN" sz="3200">
                  <a:latin typeface="Georgia" panose="02040502050405020303" charset="0"/>
                  <a:ea typeface="隶书" panose="02010509060101010101" charset="-122"/>
                  <a:cs typeface="Georgia" panose="02040502050405020303" charset="0"/>
                </a:rPr>
                <a:t> </a:t>
              </a:r>
              <a:r>
                <a:rPr lang="zh-CN" altLang="en-US" sz="3200">
                  <a:latin typeface="Georgia" panose="02040502050405020303" charset="0"/>
                  <a:ea typeface="隶书" panose="02010509060101010101" charset="-122"/>
                  <a:cs typeface="Georgia" panose="02040502050405020303" charset="0"/>
                </a:rPr>
                <a:t> your </a:t>
              </a:r>
              <a:r>
                <a:rPr lang="en-US" altLang="zh-CN" sz="3200">
                  <a:latin typeface="Georgia" panose="02040502050405020303" charset="0"/>
                  <a:ea typeface="隶书" panose="02010509060101010101" charset="-122"/>
                  <a:cs typeface="Georgia" panose="02040502050405020303" charset="0"/>
                </a:rPr>
                <a:t> </a:t>
              </a:r>
              <a:r>
                <a:rPr lang="zh-CN" altLang="en-US" sz="3200">
                  <a:latin typeface="Georgia" panose="02040502050405020303" charset="0"/>
                  <a:ea typeface="隶书" panose="02010509060101010101" charset="-122"/>
                  <a:cs typeface="Georgia" panose="02040502050405020303" charset="0"/>
                </a:rPr>
                <a:t>attention.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cwNWY2NzYwOGIyNTI1NWZhOGJjMGE4MTk2YTJlO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86,&quot;width&quot;:7619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6146456692914,&quot;left&quot;:185.95377952755905,&quot;top&quot;:195.3732283464567,&quot;width&quot;:561.566141732283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2.85,&quot;left&quot;:67.75,&quot;top&quot;:30.25,&quot;width&quot;:827.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6146456692914,&quot;left&quot;:185.95377952755905,&quot;top&quot;:195.3732283464567,&quot;width&quot;:561.566141732283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6146456692914,&quot;left&quot;:185.95377952755905,&quot;top&quot;:195.3732283464567,&quot;width&quot;:561.566141732283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8576377952756,&quot;left&quot;:100.42102362204722,&quot;top&quot;:189.45393700787398,&quot;width&quot;:776.293622047244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-1.1,&quot;top&quot;:13.9,&quot;width&quot;:96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589</Words>
  <Application>Microsoft Office PowerPoint</Application>
  <PresentationFormat>宽屏</PresentationFormat>
  <Paragraphs>55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楷体</vt:lpstr>
      <vt:lpstr>隶书</vt:lpstr>
      <vt:lpstr>Times New Roman</vt:lpstr>
      <vt:lpstr>仿宋</vt:lpstr>
      <vt:lpstr>字魂58号-创中黑</vt:lpstr>
      <vt:lpstr>等线 Light</vt:lpstr>
      <vt:lpstr>字魂59号-创粗黑</vt:lpstr>
      <vt:lpstr>思源黑体 CN Light</vt:lpstr>
      <vt:lpstr>黑体</vt:lpstr>
      <vt:lpstr>等线</vt:lpstr>
      <vt:lpstr>Georgia</vt:lpstr>
      <vt:lpstr>Arial</vt:lpstr>
      <vt:lpstr>微软雅黑</vt:lpstr>
      <vt:lpstr>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简约论文答辩</dc:title>
  <dc:creator>甜甜 田</dc:creator>
  <cp:lastModifiedBy>chenxiang zhou</cp:lastModifiedBy>
  <cp:revision>106</cp:revision>
  <dcterms:created xsi:type="dcterms:W3CDTF">2019-06-08T16:00:00Z</dcterms:created>
  <dcterms:modified xsi:type="dcterms:W3CDTF">2024-11-27T14:36:00Z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1E28684AC313425699A331915136612B_13</vt:lpwstr>
  </property>
  <property fmtid="{D5CDD505-2E9C-101B-9397-08002B2CF9AE}" pid="3" name="KSOProductBuildVer">
    <vt:lpwstr>2052-12.1.0.17857</vt:lpwstr>
  </property>
</Properties>
</file>